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148382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4026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86662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27860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3071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AE4F742-FDF2-4ADD-A858-AF1BFD7AA614}" type="datetimeFigureOut">
              <a:rPr lang="ar-IQ" smtClean="0"/>
              <a:t>24/12/1443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394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AE4F742-FDF2-4ADD-A858-AF1BFD7AA614}" type="datetimeFigureOut">
              <a:rPr lang="ar-IQ" smtClean="0"/>
              <a:t>24/12/1443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10992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AE4F742-FDF2-4ADD-A858-AF1BFD7AA614}" type="datetimeFigureOut">
              <a:rPr lang="ar-IQ" smtClean="0"/>
              <a:t>24/12/1443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144925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E4F742-FDF2-4ADD-A858-AF1BFD7AA614}" type="datetimeFigureOut">
              <a:rPr lang="ar-IQ" smtClean="0"/>
              <a:t>24/12/1443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199407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E4F742-FDF2-4ADD-A858-AF1BFD7AA614}" type="datetimeFigureOut">
              <a:rPr lang="ar-IQ" smtClean="0"/>
              <a:t>24/12/1443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48949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E4F742-FDF2-4ADD-A858-AF1BFD7AA614}" type="datetimeFigureOut">
              <a:rPr lang="ar-IQ" smtClean="0"/>
              <a:t>24/12/1443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E5006CB-6475-4F1E-912D-F5B40DC9A969}" type="slidenum">
              <a:rPr lang="ar-IQ" smtClean="0"/>
              <a:t>‹#›</a:t>
            </a:fld>
            <a:endParaRPr lang="ar-IQ"/>
          </a:p>
        </p:txBody>
      </p:sp>
    </p:spTree>
    <p:extLst>
      <p:ext uri="{BB962C8B-B14F-4D97-AF65-F5344CB8AC3E}">
        <p14:creationId xmlns:p14="http://schemas.microsoft.com/office/powerpoint/2010/main" val="322251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E4F742-FDF2-4ADD-A858-AF1BFD7AA614}" type="datetimeFigureOut">
              <a:rPr lang="ar-IQ" smtClean="0"/>
              <a:t>24/12/1443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5006CB-6475-4F1E-912D-F5B40DC9A969}" type="slidenum">
              <a:rPr lang="ar-IQ" smtClean="0"/>
              <a:t>‹#›</a:t>
            </a:fld>
            <a:endParaRPr lang="ar-IQ"/>
          </a:p>
        </p:txBody>
      </p:sp>
    </p:spTree>
    <p:extLst>
      <p:ext uri="{BB962C8B-B14F-4D97-AF65-F5344CB8AC3E}">
        <p14:creationId xmlns:p14="http://schemas.microsoft.com/office/powerpoint/2010/main" val="335187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solidFill>
            <a:schemeClr val="accent2"/>
          </a:solidFill>
        </p:spPr>
        <p:txBody>
          <a:bodyPr>
            <a:normAutofit/>
          </a:bodyPr>
          <a:lstStyle/>
          <a:p>
            <a:r>
              <a:rPr lang="ar-IQ" sz="6600" dirty="0" smtClean="0"/>
              <a:t>الطاقة </a:t>
            </a:r>
            <a:endParaRPr lang="ar-IQ" sz="6600" dirty="0"/>
          </a:p>
        </p:txBody>
      </p:sp>
      <p:sp>
        <p:nvSpPr>
          <p:cNvPr id="3" name="عنوان فرعي 2"/>
          <p:cNvSpPr>
            <a:spLocks noGrp="1"/>
          </p:cNvSpPr>
          <p:nvPr>
            <p:ph type="subTitle" idx="1"/>
          </p:nvPr>
        </p:nvSpPr>
        <p:spPr>
          <a:solidFill>
            <a:schemeClr val="accent5">
              <a:lumMod val="60000"/>
              <a:lumOff val="40000"/>
            </a:schemeClr>
          </a:solidFill>
        </p:spPr>
        <p:txBody>
          <a:bodyPr/>
          <a:lstStyle/>
          <a:p>
            <a:r>
              <a:rPr lang="ar-IQ" dirty="0">
                <a:solidFill>
                  <a:schemeClr val="tx1"/>
                </a:solidFill>
              </a:rPr>
              <a:t>للطاقة اشكال مختلفة  فمنها حرارية وكيميائية وكهربائية ونووية وغيرها الا ان ما يعنينا هي الطاقة الميكانيكية </a:t>
            </a:r>
            <a:endParaRPr lang="en-US" dirty="0">
              <a:solidFill>
                <a:schemeClr val="tx1"/>
              </a:solidFill>
            </a:endParaRPr>
          </a:p>
          <a:p>
            <a:endParaRPr lang="ar-IQ" dirty="0"/>
          </a:p>
        </p:txBody>
      </p:sp>
    </p:spTree>
    <p:extLst>
      <p:ext uri="{BB962C8B-B14F-4D97-AF65-F5344CB8AC3E}">
        <p14:creationId xmlns:p14="http://schemas.microsoft.com/office/powerpoint/2010/main" val="228063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980728"/>
            <a:ext cx="7776864" cy="2677656"/>
          </a:xfrm>
          <a:prstGeom prst="rect">
            <a:avLst/>
          </a:prstGeom>
          <a:solidFill>
            <a:srgbClr val="00B0F0"/>
          </a:solidFill>
        </p:spPr>
        <p:txBody>
          <a:bodyPr wrap="square">
            <a:spAutoFit/>
          </a:bodyPr>
          <a:lstStyle/>
          <a:p>
            <a:r>
              <a:rPr lang="ar-IQ" sz="2800" dirty="0"/>
              <a:t>وعند اداء الحركات الرياضية فان الجسم يمتلك طاقة تختلف باختلاف اوضاع الجسم فاذا كان الجسم متحركا فانه يمتلك طاقة حركية ويختلف مقدارها باختلاف كتلة الجسم او سرعته ومن ما تم ذكره نستطيع ان نحدد معادلة الطاقة الحركية </a:t>
            </a:r>
            <a:endParaRPr lang="en-US" sz="2800" dirty="0"/>
          </a:p>
          <a:p>
            <a:r>
              <a:rPr lang="ar-IQ" sz="2800" dirty="0"/>
              <a:t>الطاقة الحركية = 1/2 الكتلة * مربع سرعة الجسم </a:t>
            </a:r>
            <a:endParaRPr lang="en-US" sz="2800" dirty="0"/>
          </a:p>
          <a:p>
            <a:r>
              <a:rPr lang="ar-IQ" sz="2800" dirty="0"/>
              <a:t>الطاقة الحركية = 1/2 ك *س</a:t>
            </a:r>
            <a:r>
              <a:rPr lang="ar-IQ" sz="2800" baseline="30000" dirty="0"/>
              <a:t>2</a:t>
            </a:r>
            <a:r>
              <a:rPr lang="ar-IQ" sz="2800" dirty="0"/>
              <a:t> ووحدة قياس الطاقة هي الجول </a:t>
            </a:r>
            <a:endParaRPr lang="en-US" sz="2800" dirty="0"/>
          </a:p>
        </p:txBody>
      </p:sp>
    </p:spTree>
    <p:extLst>
      <p:ext uri="{BB962C8B-B14F-4D97-AF65-F5344CB8AC3E}">
        <p14:creationId xmlns:p14="http://schemas.microsoft.com/office/powerpoint/2010/main" val="17034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268760"/>
            <a:ext cx="6768752" cy="3539430"/>
          </a:xfrm>
          <a:prstGeom prst="rect">
            <a:avLst/>
          </a:prstGeom>
          <a:solidFill>
            <a:schemeClr val="accent5">
              <a:lumMod val="75000"/>
            </a:schemeClr>
          </a:solidFill>
        </p:spPr>
        <p:txBody>
          <a:bodyPr wrap="square">
            <a:spAutoFit/>
          </a:bodyPr>
          <a:lstStyle/>
          <a:p>
            <a:r>
              <a:rPr lang="ar-IQ" sz="2800" dirty="0"/>
              <a:t>مثال : جسم وزنه 980 نيوتن يتحرك بسرعة 19.8 م/</a:t>
            </a:r>
            <a:r>
              <a:rPr lang="ar-IQ" sz="2800" dirty="0" err="1"/>
              <a:t>ثا</a:t>
            </a:r>
            <a:r>
              <a:rPr lang="ar-IQ" sz="2800" dirty="0"/>
              <a:t> فما هي طاقته الحركية </a:t>
            </a:r>
            <a:endParaRPr lang="en-US" sz="2800" dirty="0"/>
          </a:p>
          <a:p>
            <a:pPr lvl="0"/>
            <a:r>
              <a:rPr lang="ar-IQ" sz="2800" dirty="0"/>
              <a:t>نحول الوزن الى كتلة </a:t>
            </a:r>
            <a:endParaRPr lang="en-US" sz="2800" dirty="0"/>
          </a:p>
          <a:p>
            <a:r>
              <a:rPr lang="ar-IQ" sz="2800" dirty="0"/>
              <a:t>الوزن = ك * ج </a:t>
            </a:r>
            <a:endParaRPr lang="en-US" sz="2800" dirty="0"/>
          </a:p>
          <a:p>
            <a:r>
              <a:rPr lang="ar-IQ" sz="2800" dirty="0"/>
              <a:t>ك =980/9.8 = 100كغم </a:t>
            </a:r>
            <a:endParaRPr lang="en-US" sz="2800" dirty="0"/>
          </a:p>
          <a:p>
            <a:r>
              <a:rPr lang="ar-IQ" sz="2800" dirty="0"/>
              <a:t>الطاقة الحركية = 1/2 ك *س</a:t>
            </a:r>
            <a:r>
              <a:rPr lang="ar-IQ" sz="2800" baseline="30000" dirty="0"/>
              <a:t>2</a:t>
            </a:r>
            <a:r>
              <a:rPr lang="ar-IQ" sz="2800" dirty="0"/>
              <a:t> </a:t>
            </a:r>
            <a:endParaRPr lang="en-US" sz="2800" dirty="0"/>
          </a:p>
          <a:p>
            <a:r>
              <a:rPr lang="ar-IQ" sz="2800" dirty="0"/>
              <a:t>                  1/2 *100*(19.8)</a:t>
            </a:r>
            <a:r>
              <a:rPr lang="ar-IQ" sz="2800" baseline="30000" dirty="0"/>
              <a:t>2</a:t>
            </a:r>
            <a:endParaRPr lang="en-US" sz="2800" dirty="0"/>
          </a:p>
          <a:p>
            <a:r>
              <a:rPr lang="ar-IQ" sz="2800" dirty="0"/>
              <a:t>                  = 50*392.04  = 19602 جول تقريبا </a:t>
            </a:r>
          </a:p>
        </p:txBody>
      </p:sp>
    </p:spTree>
    <p:extLst>
      <p:ext uri="{BB962C8B-B14F-4D97-AF65-F5344CB8AC3E}">
        <p14:creationId xmlns:p14="http://schemas.microsoft.com/office/powerpoint/2010/main" val="276519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548680"/>
            <a:ext cx="7920880" cy="4524315"/>
          </a:xfrm>
          <a:prstGeom prst="rect">
            <a:avLst/>
          </a:prstGeom>
          <a:solidFill>
            <a:schemeClr val="accent2">
              <a:lumMod val="60000"/>
              <a:lumOff val="40000"/>
            </a:schemeClr>
          </a:solidFill>
        </p:spPr>
        <p:txBody>
          <a:bodyPr wrap="square">
            <a:spAutoFit/>
          </a:bodyPr>
          <a:lstStyle/>
          <a:p>
            <a:r>
              <a:rPr lang="ar-IQ" sz="3200" dirty="0"/>
              <a:t>وهناك نوع اخر من الطاقة وهو الطاقة الكامنة ( الوضع) ويقصد بها الطاقة التي يمتلكها الجسم عند وضع معين اثناء الثبات فرمي جسم نحو الاعلى فانه يتحرك بطاقة حركية ولكن سرعته تتناقص الى ان تصل الى الصفر في اقصى ارتفاع له وهنا تتحول الطاقة الحركية الى طاقة كامنة تخزن في الجسم وبهذا تصبح الطاقة الحركية تساوي صفر اي تتحول الى طاقة مخزونة خاصة </a:t>
            </a:r>
            <a:r>
              <a:rPr lang="ar-IQ" sz="3200" b="1" dirty="0"/>
              <a:t>وان القاعدة تنص على ان الطاقة لا تفنى ولا تستحدث من العدم بل تتحول من شكل الى اخر .</a:t>
            </a:r>
            <a:endParaRPr lang="en-US" sz="3200" b="1" dirty="0"/>
          </a:p>
        </p:txBody>
      </p:sp>
      <p:sp>
        <p:nvSpPr>
          <p:cNvPr id="3" name="مستطيل 2"/>
          <p:cNvSpPr/>
          <p:nvPr/>
        </p:nvSpPr>
        <p:spPr>
          <a:xfrm>
            <a:off x="2123728" y="5114536"/>
            <a:ext cx="4806124"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ar-IQ" sz="2800" dirty="0"/>
              <a:t>الطاقة الكامنة = وزن الجسم * الا </a:t>
            </a:r>
            <a:r>
              <a:rPr lang="ar-IQ" sz="2800" dirty="0" err="1"/>
              <a:t>رتفاع</a:t>
            </a:r>
            <a:r>
              <a:rPr lang="ar-IQ" sz="2800" dirty="0"/>
              <a:t> </a:t>
            </a:r>
            <a:endParaRPr lang="en-US" sz="2800" dirty="0"/>
          </a:p>
        </p:txBody>
      </p:sp>
      <p:sp>
        <p:nvSpPr>
          <p:cNvPr id="4" name="مستطيل 3"/>
          <p:cNvSpPr/>
          <p:nvPr/>
        </p:nvSpPr>
        <p:spPr>
          <a:xfrm>
            <a:off x="827584" y="5825483"/>
            <a:ext cx="7344816"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ar-IQ" b="1" dirty="0"/>
              <a:t>وهذه </a:t>
            </a:r>
            <a:r>
              <a:rPr lang="ar-IQ" b="1" dirty="0" smtClean="0"/>
              <a:t>المعادلة </a:t>
            </a:r>
            <a:r>
              <a:rPr lang="ar-IQ" b="1" dirty="0"/>
              <a:t>تشبه معادلة الشغل في الجسم النازل من الاعلى </a:t>
            </a:r>
            <a:r>
              <a:rPr lang="ar-IQ" b="1" dirty="0" err="1"/>
              <a:t>للاسفل</a:t>
            </a:r>
            <a:r>
              <a:rPr lang="ar-IQ" b="1" dirty="0"/>
              <a:t> </a:t>
            </a:r>
          </a:p>
        </p:txBody>
      </p:sp>
    </p:spTree>
    <p:extLst>
      <p:ext uri="{BB962C8B-B14F-4D97-AF65-F5344CB8AC3E}">
        <p14:creationId xmlns:p14="http://schemas.microsoft.com/office/powerpoint/2010/main" val="30889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404664"/>
            <a:ext cx="7848872" cy="31085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ar-IQ" sz="2800" dirty="0"/>
              <a:t>لكن هذا المثال من اجل فهم الطاقة اذ ان هناك الكثير من الامثلة في المجال الرياضي فلاعب </a:t>
            </a:r>
            <a:r>
              <a:rPr lang="ar-IQ" sz="2800" dirty="0" err="1"/>
              <a:t>الجمناستك</a:t>
            </a:r>
            <a:r>
              <a:rPr lang="ar-IQ" sz="2800" dirty="0"/>
              <a:t> على العقلة عند اداء الدوران فهو يتحرك بطاقة حركية معينة الا انه في اعلى </a:t>
            </a:r>
            <a:r>
              <a:rPr lang="ar-IQ" sz="2800" dirty="0" smtClean="0"/>
              <a:t>العارضة  </a:t>
            </a:r>
            <a:r>
              <a:rPr lang="ar-IQ" sz="2800" dirty="0"/>
              <a:t>في وضع الوقوف على اليدين فان طاقته الحركية تتحول الى طاقة كامنة ولمجرد الهبوط تعود الى طاقة حركية وان هذا التحول لا يقلل من اهمية الطاقة وقيمتها الكلية </a:t>
            </a:r>
            <a:endParaRPr lang="en-US" sz="2800" dirty="0"/>
          </a:p>
          <a:p>
            <a:r>
              <a:rPr lang="ar-IQ" sz="2800" b="1" dirty="0"/>
              <a:t>الطاقة الحركية + الطاقة الكامنة = مقدار ثابت </a:t>
            </a:r>
            <a:endParaRPr lang="en-US" sz="2800" b="1" dirty="0"/>
          </a:p>
        </p:txBody>
      </p:sp>
      <p:pic>
        <p:nvPicPr>
          <p:cNvPr id="3" name="صورة 2"/>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3037641" y="2728866"/>
            <a:ext cx="3092108" cy="4924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3250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7920880" cy="3970318"/>
          </a:xfrm>
          <a:prstGeom prst="rect">
            <a:avLst/>
          </a:prstGeom>
          <a:solidFill>
            <a:schemeClr val="accent6">
              <a:lumMod val="75000"/>
            </a:schemeClr>
          </a:solidFill>
        </p:spPr>
        <p:txBody>
          <a:bodyPr wrap="square">
            <a:spAutoFit/>
          </a:bodyPr>
          <a:lstStyle/>
          <a:p>
            <a:r>
              <a:rPr lang="ar-IQ" sz="2800" dirty="0"/>
              <a:t>الا ان هناك جزء من الطاقة في المثال السابق يتحول الى حرارة نتيجة احتكام اليدين مع العقلة وبذلك فان المعادلة تصبح </a:t>
            </a:r>
            <a:endParaRPr lang="en-US" sz="2800" dirty="0"/>
          </a:p>
          <a:p>
            <a:r>
              <a:rPr lang="ar-IQ" sz="2800" dirty="0"/>
              <a:t>الطاقة الحركية + الطاقة الكامنة + الطاقة الحرارية = مقدار ثابت </a:t>
            </a:r>
            <a:endParaRPr lang="en-US" sz="2800" dirty="0"/>
          </a:p>
          <a:p>
            <a:r>
              <a:rPr lang="ar-IQ" sz="2800" dirty="0"/>
              <a:t>وهذه القاعدة تم الاستفادة منها في تحقيق انجازات كما في القفز </a:t>
            </a:r>
            <a:r>
              <a:rPr lang="ar-IQ" sz="2800" dirty="0" err="1"/>
              <a:t>بالزانا</a:t>
            </a:r>
            <a:r>
              <a:rPr lang="ar-IQ" sz="2800" dirty="0"/>
              <a:t> اذ كان سابقا عصا </a:t>
            </a:r>
            <a:r>
              <a:rPr lang="ar-IQ" sz="2800" dirty="0" err="1"/>
              <a:t>الزانا</a:t>
            </a:r>
            <a:r>
              <a:rPr lang="ar-IQ" sz="2800" dirty="0"/>
              <a:t> تصنع من الالمنيوم او اي معدن اخر الا ان تحولها من المعدن الى الالياف الصناعية ادى الى تطبيق قوانين </a:t>
            </a:r>
            <a:r>
              <a:rPr lang="ar-IQ" sz="2800" dirty="0" smtClean="0"/>
              <a:t>الطاقة </a:t>
            </a:r>
            <a:r>
              <a:rPr lang="ar-IQ" sz="2800" dirty="0"/>
              <a:t>والاستفادة منها بشكل كبير فقدرة العصا على الانثناء كان ذي فائدة كبيرة اذ تتحول الطاقة الحركية عند الانثناء الى كامنة ثم تعود الى حركية تخدم الحركة الاساسية .</a:t>
            </a:r>
            <a:endParaRPr lang="en-US" sz="2800" dirty="0"/>
          </a:p>
        </p:txBody>
      </p:sp>
    </p:spTree>
    <p:extLst>
      <p:ext uri="{BB962C8B-B14F-4D97-AF65-F5344CB8AC3E}">
        <p14:creationId xmlns:p14="http://schemas.microsoft.com/office/powerpoint/2010/main" val="29659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38337" y="1047750"/>
            <a:ext cx="5267325" cy="4762500"/>
          </a:xfrm>
          <a:prstGeom prst="rect">
            <a:avLst/>
          </a:prstGeom>
          <a:noFill/>
          <a:ln>
            <a:noFill/>
          </a:ln>
        </p:spPr>
      </p:pic>
    </p:spTree>
    <p:extLst>
      <p:ext uri="{BB962C8B-B14F-4D97-AF65-F5344CB8AC3E}">
        <p14:creationId xmlns:p14="http://schemas.microsoft.com/office/powerpoint/2010/main" val="17276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391</Words>
  <Application>Microsoft Office PowerPoint</Application>
  <PresentationFormat>عرض على الشاشة (4:3)</PresentationFormat>
  <Paragraphs>20</Paragraphs>
  <Slides>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7</vt:i4>
      </vt:variant>
    </vt:vector>
  </HeadingPairs>
  <TitlesOfParts>
    <vt:vector size="11" baseType="lpstr">
      <vt:lpstr>Arial</vt:lpstr>
      <vt:lpstr>Calibri</vt:lpstr>
      <vt:lpstr>Times New Roman</vt:lpstr>
      <vt:lpstr>نسق Office</vt:lpstr>
      <vt:lpstr>الطاقة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الطاقة</dc:title>
  <dc:creator>Maher</dc:creator>
  <cp:lastModifiedBy>Maher</cp:lastModifiedBy>
  <cp:revision>15</cp:revision>
  <dcterms:created xsi:type="dcterms:W3CDTF">2019-11-06T18:52:14Z</dcterms:created>
  <dcterms:modified xsi:type="dcterms:W3CDTF">2022-07-23T10:07:45Z</dcterms:modified>
</cp:coreProperties>
</file>